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3"/>
    <p:sldId id="796" r:id="rId4"/>
    <p:sldId id="861" r:id="rId5"/>
    <p:sldId id="862" r:id="rId6"/>
    <p:sldId id="863" r:id="rId7"/>
    <p:sldId id="864" r:id="rId8"/>
    <p:sldId id="865" r:id="rId9"/>
    <p:sldId id="866" r:id="rId10"/>
    <p:sldId id="867" r:id="rId11"/>
    <p:sldId id="868" r:id="rId12"/>
    <p:sldId id="869" r:id="rId13"/>
    <p:sldId id="815" r:id="rId14"/>
    <p:sldId id="826" r:id="rId15"/>
    <p:sldId id="827" r:id="rId16"/>
    <p:sldId id="828" r:id="rId17"/>
    <p:sldId id="829" r:id="rId18"/>
    <p:sldId id="830" r:id="rId19"/>
    <p:sldId id="831" r:id="rId20"/>
    <p:sldId id="832" r:id="rId21"/>
    <p:sldId id="833" r:id="rId22"/>
    <p:sldId id="837" r:id="rId23"/>
    <p:sldId id="838" r:id="rId24"/>
    <p:sldId id="840" r:id="rId25"/>
    <p:sldId id="839" r:id="rId26"/>
    <p:sldId id="841" r:id="rId27"/>
    <p:sldId id="846" r:id="rId28"/>
    <p:sldId id="847" r:id="rId29"/>
    <p:sldId id="848" r:id="rId30"/>
    <p:sldId id="849" r:id="rId31"/>
    <p:sldId id="850" r:id="rId32"/>
    <p:sldId id="851" r:id="rId33"/>
    <p:sldId id="852" r:id="rId34"/>
    <p:sldId id="855" r:id="rId35"/>
    <p:sldId id="853" r:id="rId36"/>
    <p:sldId id="854" r:id="rId37"/>
    <p:sldId id="261" r:id="rId38"/>
    <p:sldId id="788" r:id="rId39"/>
    <p:sldId id="257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D"/>
    <a:srgbClr val="1973A2"/>
    <a:srgbClr val="1974A2"/>
    <a:srgbClr val="FFFFFF"/>
    <a:srgbClr val="7ECFED"/>
    <a:srgbClr val="16668E"/>
    <a:srgbClr val="0F7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120" d="100"/>
          <a:sy n="120" d="100"/>
        </p:scale>
        <p:origin x="45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69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88EEF-A970-4319-98E0-EBB1D071A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DE39-9C00-4A0A-8757-7DFBDE4DA8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6809"/>
            <a:ext cx="12192000" cy="6884809"/>
          </a:xfrm>
          <a:prstGeom prst="rect">
            <a:avLst/>
          </a:prstGeom>
          <a:solidFill>
            <a:srgbClr val="166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/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368703" y="384977"/>
            <a:ext cx="2324103" cy="2132215"/>
            <a:chOff x="0" y="0"/>
            <a:chExt cx="3336146" cy="30607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7" name="直角三角形 26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 flipH="1" flipV="1">
            <a:off x="9512216" y="4368571"/>
            <a:ext cx="2324103" cy="2132215"/>
            <a:chOff x="0" y="0"/>
            <a:chExt cx="3336146" cy="306070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4" name="直角三角形 33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剪去对角 22"/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rgbClr val="1974A2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3" y="1"/>
            <a:ext cx="2166277" cy="1987420"/>
            <a:chOff x="0" y="0"/>
            <a:chExt cx="3336146" cy="30607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1" name="直角三角形 10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5" name="组合 14"/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: 剪去对角 38"/>
          <p:cNvSpPr/>
          <p:nvPr userDrawn="1"/>
        </p:nvSpPr>
        <p:spPr>
          <a:xfrm rot="5400000" flipH="1" flipV="1">
            <a:off x="3772330" y="-2661652"/>
            <a:ext cx="4667148" cy="12211812"/>
          </a:xfrm>
          <a:prstGeom prst="snip2DiagRect">
            <a:avLst>
              <a:gd name="adj1" fmla="val 0"/>
              <a:gd name="adj2" fmla="val 3731"/>
            </a:avLst>
          </a:prstGeom>
          <a:solidFill>
            <a:srgbClr val="1974A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2" name="组合 41"/>
          <p:cNvGrpSpPr/>
          <p:nvPr userDrawn="1"/>
        </p:nvGrpSpPr>
        <p:grpSpPr>
          <a:xfrm>
            <a:off x="0" y="0"/>
            <a:ext cx="2166277" cy="1987420"/>
            <a:chOff x="0" y="0"/>
            <a:chExt cx="3336146" cy="306070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45" name="直角三角形 44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平行四边形 45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平行四边形 47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2" name="矩形: 剪去对角 21"/>
          <p:cNvSpPr/>
          <p:nvPr userDrawn="1"/>
        </p:nvSpPr>
        <p:spPr>
          <a:xfrm flipH="1" flipV="1">
            <a:off x="328080" y="1427140"/>
            <a:ext cx="11535840" cy="4049731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剪去对角 35"/>
          <p:cNvSpPr/>
          <p:nvPr userDrawn="1"/>
        </p:nvSpPr>
        <p:spPr>
          <a:xfrm flipH="1" flipV="1">
            <a:off x="208120" y="188425"/>
            <a:ext cx="11801155" cy="6517173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 flipH="1" flipV="1">
            <a:off x="10985499" y="5752290"/>
            <a:ext cx="1206500" cy="1106886"/>
            <a:chOff x="0" y="0"/>
            <a:chExt cx="3336146" cy="30607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0" name="直角三角形 19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平行四边形 37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6" name="组合 15"/>
          <p:cNvGrpSpPr/>
          <p:nvPr userDrawn="1"/>
        </p:nvGrpSpPr>
        <p:grpSpPr>
          <a:xfrm>
            <a:off x="0" y="0"/>
            <a:ext cx="1206500" cy="1106886"/>
            <a:chOff x="0" y="0"/>
            <a:chExt cx="3336146" cy="30607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2" name="直角三角形 31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9.xml"/><Relationship Id="rId7" Type="http://schemas.openxmlformats.org/officeDocument/2006/relationships/image" Target="../media/image28.png"/><Relationship Id="rId6" Type="http://schemas.openxmlformats.org/officeDocument/2006/relationships/tags" Target="../tags/tag18.xml"/><Relationship Id="rId5" Type="http://schemas.openxmlformats.org/officeDocument/2006/relationships/image" Target="../media/image27.png"/><Relationship Id="rId4" Type="http://schemas.openxmlformats.org/officeDocument/2006/relationships/tags" Target="../tags/tag17.xml"/><Relationship Id="rId3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31.png"/><Relationship Id="rId6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tags" Target="../tags/tag21.xml"/><Relationship Id="rId3" Type="http://schemas.openxmlformats.org/officeDocument/2006/relationships/image" Target="../media/image29.png"/><Relationship Id="rId2" Type="http://schemas.openxmlformats.org/officeDocument/2006/relationships/tags" Target="../tags/tag20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29.xml"/><Relationship Id="rId7" Type="http://schemas.openxmlformats.org/officeDocument/2006/relationships/image" Target="../media/image34.png"/><Relationship Id="rId6" Type="http://schemas.openxmlformats.org/officeDocument/2006/relationships/tags" Target="../tags/tag28.xml"/><Relationship Id="rId5" Type="http://schemas.openxmlformats.org/officeDocument/2006/relationships/image" Target="../media/image33.png"/><Relationship Id="rId4" Type="http://schemas.openxmlformats.org/officeDocument/2006/relationships/tags" Target="../tags/tag27.xml"/><Relationship Id="rId3" Type="http://schemas.openxmlformats.org/officeDocument/2006/relationships/image" Target="../media/image32.png"/><Relationship Id="rId2" Type="http://schemas.openxmlformats.org/officeDocument/2006/relationships/tags" Target="../tags/tag26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34.xml"/><Relationship Id="rId7" Type="http://schemas.openxmlformats.org/officeDocument/2006/relationships/image" Target="../media/image38.png"/><Relationship Id="rId6" Type="http://schemas.openxmlformats.org/officeDocument/2006/relationships/tags" Target="../tags/tag33.xml"/><Relationship Id="rId5" Type="http://schemas.openxmlformats.org/officeDocument/2006/relationships/image" Target="../media/image37.png"/><Relationship Id="rId4" Type="http://schemas.openxmlformats.org/officeDocument/2006/relationships/tags" Target="../tags/tag32.xml"/><Relationship Id="rId3" Type="http://schemas.openxmlformats.org/officeDocument/2006/relationships/image" Target="../media/image36.png"/><Relationship Id="rId2" Type="http://schemas.openxmlformats.org/officeDocument/2006/relationships/tags" Target="../tags/tag31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38.xml"/><Relationship Id="rId15" Type="http://schemas.openxmlformats.org/officeDocument/2006/relationships/image" Target="../media/image42.png"/><Relationship Id="rId14" Type="http://schemas.openxmlformats.org/officeDocument/2006/relationships/tags" Target="../tags/tag37.xml"/><Relationship Id="rId13" Type="http://schemas.openxmlformats.org/officeDocument/2006/relationships/image" Target="../media/image41.png"/><Relationship Id="rId12" Type="http://schemas.openxmlformats.org/officeDocument/2006/relationships/tags" Target="../tags/tag36.xml"/><Relationship Id="rId11" Type="http://schemas.openxmlformats.org/officeDocument/2006/relationships/image" Target="../media/image40.png"/><Relationship Id="rId10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45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image" Target="../media/image44.png"/><Relationship Id="rId4" Type="http://schemas.openxmlformats.org/officeDocument/2006/relationships/tags" Target="../tags/tag40.xml"/><Relationship Id="rId3" Type="http://schemas.openxmlformats.org/officeDocument/2006/relationships/image" Target="../media/image43.png"/><Relationship Id="rId2" Type="http://schemas.openxmlformats.org/officeDocument/2006/relationships/tags" Target="../tags/tag39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45.xml"/><Relationship Id="rId12" Type="http://schemas.openxmlformats.org/officeDocument/2006/relationships/image" Target="../media/image47.png"/><Relationship Id="rId11" Type="http://schemas.openxmlformats.org/officeDocument/2006/relationships/tags" Target="../tags/tag44.xml"/><Relationship Id="rId10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9.xml"/><Relationship Id="rId7" Type="http://schemas.openxmlformats.org/officeDocument/2006/relationships/image" Target="../media/image50.png"/><Relationship Id="rId6" Type="http://schemas.openxmlformats.org/officeDocument/2006/relationships/tags" Target="../tags/tag48.xml"/><Relationship Id="rId5" Type="http://schemas.openxmlformats.org/officeDocument/2006/relationships/image" Target="../media/image49.png"/><Relationship Id="rId4" Type="http://schemas.openxmlformats.org/officeDocument/2006/relationships/tags" Target="../tags/tag47.xml"/><Relationship Id="rId3" Type="http://schemas.openxmlformats.org/officeDocument/2006/relationships/image" Target="../media/image48.png"/><Relationship Id="rId2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1.xml"/><Relationship Id="rId3" Type="http://schemas.openxmlformats.org/officeDocument/2006/relationships/image" Target="../media/image51.png"/><Relationship Id="rId2" Type="http://schemas.openxmlformats.org/officeDocument/2006/relationships/tags" Target="../tags/tag5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3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4.xml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55.xml"/><Relationship Id="rId11" Type="http://schemas.openxmlformats.org/officeDocument/2006/relationships/image" Target="../media/image64.jpeg"/><Relationship Id="rId10" Type="http://schemas.openxmlformats.org/officeDocument/2006/relationships/image" Target="../media/image63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6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7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8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9.xml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0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1.xml"/><Relationship Id="rId2" Type="http://schemas.openxmlformats.org/officeDocument/2006/relationships/image" Target="../media/image7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3.xml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4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5.xml"/><Relationship Id="rId2" Type="http://schemas.openxmlformats.org/officeDocument/2006/relationships/image" Target="../media/image79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6.xml"/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tags" Target="../tags/tag68.xml"/><Relationship Id="rId3" Type="http://schemas.openxmlformats.org/officeDocument/2006/relationships/image" Target="../media/image81.png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tags" Target="../tags/tag9.xml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3431609" y="4698473"/>
            <a:ext cx="2169797" cy="701065"/>
            <a:chOff x="3718718" y="4493461"/>
            <a:chExt cx="2169797" cy="701065"/>
          </a:xfrm>
        </p:grpSpPr>
        <p:sp>
          <p:nvSpPr>
            <p:cNvPr id="49" name="矩形: 圆角 48"/>
            <p:cNvSpPr/>
            <p:nvPr/>
          </p:nvSpPr>
          <p:spPr>
            <a:xfrm>
              <a:off x="3718718" y="4569661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918745" y="4493461"/>
              <a:ext cx="196977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：高珍</a:t>
              </a:r>
              <a:endParaRPr lang="zh-CN" altLang="en-US" sz="2000" b="1" dirty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906044" y="4855972"/>
              <a:ext cx="1111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Instructor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481134" y="4698473"/>
            <a:ext cx="2171067" cy="701065"/>
            <a:chOff x="3718718" y="4493461"/>
            <a:chExt cx="2171067" cy="701065"/>
          </a:xfrm>
        </p:grpSpPr>
        <p:sp>
          <p:nvSpPr>
            <p:cNvPr id="56" name="矩形: 圆角 55"/>
            <p:cNvSpPr/>
            <p:nvPr/>
          </p:nvSpPr>
          <p:spPr>
            <a:xfrm>
              <a:off x="3718718" y="4569661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918745" y="4493461"/>
              <a:ext cx="1971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答辩小组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组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876593" y="4855972"/>
              <a:ext cx="1328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Respondent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436392" y="1790923"/>
            <a:ext cx="6916420" cy="1615698"/>
            <a:chOff x="2436392" y="1805437"/>
            <a:chExt cx="6916420" cy="1615698"/>
          </a:xfrm>
        </p:grpSpPr>
        <p:sp>
          <p:nvSpPr>
            <p:cNvPr id="34" name="矩形 33"/>
            <p:cNvSpPr/>
            <p:nvPr/>
          </p:nvSpPr>
          <p:spPr>
            <a:xfrm>
              <a:off x="2436392" y="2591190"/>
              <a:ext cx="691642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48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统计分析与建模期末答辩</a:t>
              </a:r>
              <a:endParaRPr lang="zh-CN" sz="48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967956" y="1805437"/>
              <a:ext cx="469010" cy="354830"/>
              <a:chOff x="5841912" y="1805437"/>
              <a:chExt cx="469010" cy="35483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5841912" y="1805437"/>
                <a:ext cx="387438" cy="354829"/>
                <a:chOff x="4941356" y="1306484"/>
                <a:chExt cx="526684" cy="482355"/>
              </a:xfrm>
            </p:grpSpPr>
            <p:sp>
              <p:nvSpPr>
                <p:cNvPr id="60" name="任意多边形: 形状 59"/>
                <p:cNvSpPr/>
                <p:nvPr/>
              </p:nvSpPr>
              <p:spPr>
                <a:xfrm>
                  <a:off x="4941356" y="1306484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023053" y="1581410"/>
                  <a:ext cx="363291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62" name="任意多边形: 形状 61"/>
              <p:cNvSpPr/>
              <p:nvPr/>
            </p:nvSpPr>
            <p:spPr>
              <a:xfrm>
                <a:off x="6282531" y="2049020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失业率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 descr="C:/Users/CHEMISTRYMASTER/Desktop/屏幕截图 2024-01-01 172337.png屏幕截图 2024-01-01 172337"/>
          <p:cNvPicPr>
            <a:picLocks noChangeAspect="1"/>
          </p:cNvPicPr>
          <p:nvPr/>
        </p:nvPicPr>
        <p:blipFill>
          <a:blip r:embed="rId2"/>
          <a:srcRect t="1556" b="1556"/>
          <a:stretch>
            <a:fillRect/>
          </a:stretch>
        </p:blipFill>
        <p:spPr>
          <a:xfrm>
            <a:off x="806450" y="2544445"/>
            <a:ext cx="5448935" cy="2211070"/>
          </a:xfrm>
          <a:prstGeom prst="rect">
            <a:avLst/>
          </a:prstGeom>
        </p:spPr>
      </p:pic>
      <p:pic>
        <p:nvPicPr>
          <p:cNvPr id="4" name="图片 3" descr="C:/Users/CHEMISTRYMASTER/Desktop/屏幕截图 2024-01-01 172434.png屏幕截图 2024-01-01 172434"/>
          <p:cNvPicPr>
            <a:picLocks noChangeAspect="1"/>
          </p:cNvPicPr>
          <p:nvPr/>
        </p:nvPicPr>
        <p:blipFill>
          <a:blip r:embed="rId3"/>
          <a:srcRect l="38" r="38"/>
          <a:stretch>
            <a:fillRect/>
          </a:stretch>
        </p:blipFill>
        <p:spPr>
          <a:xfrm>
            <a:off x="6640195" y="905510"/>
            <a:ext cx="4448810" cy="2495550"/>
          </a:xfrm>
          <a:prstGeom prst="rect">
            <a:avLst/>
          </a:prstGeom>
        </p:spPr>
      </p:pic>
      <p:pic>
        <p:nvPicPr>
          <p:cNvPr id="5" name="图片 4" descr="C:/Users/CHEMISTRYMASTER/Desktop/屏幕截图 2024-01-01 172446.png屏幕截图 2024-01-01 172446"/>
          <p:cNvPicPr>
            <a:picLocks noChangeAspect="1"/>
          </p:cNvPicPr>
          <p:nvPr/>
        </p:nvPicPr>
        <p:blipFill>
          <a:blip r:embed="rId4"/>
          <a:srcRect l="2148" r="2148"/>
          <a:stretch>
            <a:fillRect/>
          </a:stretch>
        </p:blipFill>
        <p:spPr>
          <a:xfrm>
            <a:off x="6644640" y="3401060"/>
            <a:ext cx="4444365" cy="2941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85190" y="2007870"/>
            <a:ext cx="481139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全因素：预处理后剩下的</a:t>
            </a:r>
            <a:r>
              <a:rPr lang="zh-CN" altLang="en-US"/>
              <a:t>变量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失业率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075" y="3759835"/>
            <a:ext cx="6383020" cy="2174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三个模型完全一致，且无论从 R 方、残差分布直方图来看拟合效果都非常一般。2 个显著影响因素还是非常反直觉且难以解释的：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•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经度：</a:t>
            </a:r>
            <a:r>
              <a:rPr lang="zh-CN" altLang="en-US" sz="1400">
                <a:sym typeface="+mn-ea"/>
              </a:rPr>
              <a:t>世界范围内国家和地区在经度上的分布毫无规律，同一经度上的国家和地区共同特点也很少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•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女生初中完成率：</a:t>
            </a:r>
            <a:r>
              <a:rPr lang="zh-CN" altLang="en-US" sz="1400">
                <a:sym typeface="+mn-ea"/>
              </a:rPr>
              <a:t>完全无法解释为什么女生初中完成率越高，失业率越高（即拟合斜率为正）</a:t>
            </a:r>
            <a:endParaRPr lang="zh-CN" altLang="en-US" sz="14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92950" y="2737485"/>
            <a:ext cx="47948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失业率是一个更为复杂，与社会情况关系更密切的因素。它需要考虑到一个国家或地区的</a:t>
            </a:r>
            <a:r>
              <a:rPr lang="en-US" altLang="zh-CN" sz="1400" b="1">
                <a:solidFill>
                  <a:srgbClr val="0070C0"/>
                </a:solidFill>
                <a:sym typeface="+mn-ea"/>
              </a:rPr>
              <a:t>政治、经济因素</a:t>
            </a:r>
            <a:r>
              <a:rPr lang="en-US" altLang="zh-CN" sz="1400">
                <a:sym typeface="+mn-ea"/>
              </a:rPr>
              <a:t>（如经济大萧条引起的美国高失业率），单单从</a:t>
            </a:r>
            <a:r>
              <a:rPr lang="en-US" altLang="zh-CN" sz="1400" b="1">
                <a:solidFill>
                  <a:srgbClr val="C00000"/>
                </a:solidFill>
                <a:sym typeface="+mn-ea"/>
              </a:rPr>
              <a:t>教育因素</a:t>
            </a:r>
            <a:r>
              <a:rPr lang="en-US" altLang="zh-CN" sz="1400">
                <a:sym typeface="+mn-ea"/>
              </a:rPr>
              <a:t>预测失业率不免过于片面</a:t>
            </a:r>
            <a:endParaRPr lang="en-US" altLang="zh-CN" sz="1400">
              <a:sym typeface="+mn-ea"/>
            </a:endParaRPr>
          </a:p>
        </p:txBody>
      </p:sp>
      <p:pic>
        <p:nvPicPr>
          <p:cNvPr id="2" name="图片 1" descr="屏幕截图 2024-01-01 172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1722120"/>
            <a:ext cx="6235700" cy="552450"/>
          </a:xfrm>
          <a:prstGeom prst="rect">
            <a:avLst/>
          </a:prstGeom>
        </p:spPr>
      </p:pic>
      <p:pic>
        <p:nvPicPr>
          <p:cNvPr id="8" name="图片 7" descr="屏幕截图 2024-01-01 1728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2274570"/>
            <a:ext cx="6235700" cy="1104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2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1960880" cy="1037604"/>
              <a:chOff x="5026817" y="2634030"/>
              <a:chExt cx="19608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8051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分类模型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9608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classification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54430" y="1805940"/>
            <a:ext cx="7402830" cy="9759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4265" y="2940050"/>
            <a:ext cx="7452995" cy="769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75375" y="1805940"/>
            <a:ext cx="5407660" cy="40874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928495"/>
            <a:ext cx="7806055" cy="2472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5845" y="4681855"/>
            <a:ext cx="782510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5845" y="5375275"/>
            <a:ext cx="7825105" cy="9385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5845" y="1573530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处理缺失值：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045845" y="4363085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数据规范：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045845" y="5067935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指定因子水平：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638935"/>
            <a:ext cx="4760595" cy="1976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5210" y="3615055"/>
            <a:ext cx="4761230" cy="2626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1560" y="321945"/>
            <a:ext cx="4599940" cy="3625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40450" y="3947160"/>
            <a:ext cx="4592955" cy="26047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73120" y="254635"/>
            <a:ext cx="4523105" cy="160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9400" y="1739900"/>
            <a:ext cx="2053590" cy="269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37385" y="3960495"/>
            <a:ext cx="2044065" cy="2729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40810" y="1774190"/>
            <a:ext cx="2163445" cy="2829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90870" y="3987800"/>
            <a:ext cx="2058035" cy="277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83780" y="1628775"/>
            <a:ext cx="2125345" cy="2809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082405" y="3812540"/>
            <a:ext cx="2078355" cy="283972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1385" y="1845310"/>
            <a:ext cx="5054600" cy="835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9005" y="3164840"/>
            <a:ext cx="5080000" cy="444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2975" y="1550035"/>
            <a:ext cx="2602230" cy="118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进行数据划分：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29005" y="2787015"/>
            <a:ext cx="3869690" cy="34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建立预测模型（全因素）：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2975" y="3609340"/>
            <a:ext cx="3911600" cy="3171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92850" y="1913890"/>
            <a:ext cx="5593715" cy="4838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50305" y="1545590"/>
            <a:ext cx="346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建立预测模型（显著影响因素）：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92850" y="2397760"/>
            <a:ext cx="4299585" cy="438277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831340"/>
            <a:ext cx="6243955" cy="1891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9005" y="1559560"/>
            <a:ext cx="3524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模型评估：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2350" y="3689985"/>
            <a:ext cx="6235065" cy="224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24345" y="1831340"/>
            <a:ext cx="5140325" cy="34410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分析结果解读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5815" y="1583690"/>
            <a:ext cx="5501005" cy="11385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1405" y="1583690"/>
            <a:ext cx="382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对生存率的各影响：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9005" y="2623820"/>
            <a:ext cx="85070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1 舱位等级</a:t>
            </a:r>
            <a:endParaRPr lang="zh-CN" altLang="en-US" sz="1400"/>
          </a:p>
          <a:p>
            <a:r>
              <a:rPr lang="zh-CN" altLang="en-US" sz="1400"/>
              <a:t>• 预测：每下降一级（等级数 +1），生存几率降为原来的 0.286 倍</a:t>
            </a:r>
            <a:endParaRPr lang="zh-CN" altLang="en-US" sz="1400"/>
          </a:p>
          <a:p>
            <a:r>
              <a:rPr lang="zh-CN" altLang="en-US" sz="1400"/>
              <a:t>• 解读：能坐到更高等级舱位的人可能会有更高的地位，在紧急情况下就有可能被 “优待” 得更多。也</a:t>
            </a:r>
            <a:endParaRPr lang="zh-CN" altLang="en-US" sz="1400"/>
          </a:p>
          <a:p>
            <a:r>
              <a:rPr lang="zh-CN" altLang="en-US" sz="1400"/>
              <a:t>可能是富人并没有参与救生艇的共同分配，能自己搞到救生艇提前逃跑。</a:t>
            </a:r>
            <a:endParaRPr lang="zh-CN" altLang="en-US" sz="1400"/>
          </a:p>
          <a:p>
            <a:r>
              <a:rPr lang="zh-CN" altLang="en-US" sz="1400"/>
              <a:t>2 性别</a:t>
            </a:r>
            <a:endParaRPr lang="zh-CN" altLang="en-US" sz="1400"/>
          </a:p>
          <a:p>
            <a:r>
              <a:rPr lang="zh-CN" altLang="en-US" sz="1400"/>
              <a:t>• 预测：为男性时，生存几率降为原来的 0.056 倍</a:t>
            </a:r>
            <a:endParaRPr lang="zh-CN" altLang="en-US" sz="1400"/>
          </a:p>
          <a:p>
            <a:r>
              <a:rPr lang="zh-CN" altLang="en-US" sz="1400"/>
              <a:t>• 解读：女士优先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29005" y="4142740"/>
            <a:ext cx="1022032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3 年龄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预测：每大一岁，生存几率降为原来的 0.961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解读：小孩优先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4 同乘兄弟姐妹/配偶数量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预测：每多 1 个，生存几率降为原来的 0.714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解读：落单的人优先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5 登船港口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预测：在 S 港（Southampton）登船时，生存几率降为原来的 0.452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解读：在南安普顿港登船的人可能社会阶级更高，也可能是在登船港口进行缺失值处理时进行了众数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填补，从而导致了更多生还的人被划入 S 港登船人群</a:t>
            </a:r>
            <a:endParaRPr lang="zh-CN" altLang="en-US" sz="1400">
              <a:sym typeface="+mn-ea"/>
            </a:endParaRPr>
          </a:p>
          <a:p>
            <a:endParaRPr lang="zh-CN" altLang="en-US" sz="1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680302" y="2270532"/>
            <a:ext cx="3332059" cy="1961824"/>
            <a:chOff x="2975831" y="1204375"/>
            <a:chExt cx="3332059" cy="1961824"/>
          </a:xfrm>
        </p:grpSpPr>
        <p:sp>
          <p:nvSpPr>
            <p:cNvPr id="42" name="矩形 41"/>
            <p:cNvSpPr/>
            <p:nvPr/>
          </p:nvSpPr>
          <p:spPr>
            <a:xfrm>
              <a:off x="3828725" y="2519868"/>
              <a:ext cx="13163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 录</a:t>
              </a:r>
              <a:endPara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3508776" y="1383732"/>
              <a:ext cx="496547" cy="635902"/>
            </a:xfrm>
            <a:prstGeom prst="parallelogram">
              <a:avLst>
                <a:gd name="adj" fmla="val 85372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75831" y="1620719"/>
              <a:ext cx="302217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</a:t>
              </a:r>
              <a:r>
                <a:rPr lang="en-US" altLang="zh-CN" sz="48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ontents</a:t>
              </a:r>
              <a:endParaRPr lang="zh-CN" altLang="en-US" sz="4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884111" y="1204375"/>
              <a:ext cx="423779" cy="320610"/>
              <a:chOff x="5967956" y="1536834"/>
              <a:chExt cx="469010" cy="354830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5967956" y="1536834"/>
                <a:ext cx="387438" cy="354830"/>
                <a:chOff x="4941356" y="961075"/>
                <a:chExt cx="526684" cy="482356"/>
              </a:xfrm>
            </p:grpSpPr>
            <p:sp>
              <p:nvSpPr>
                <p:cNvPr id="52" name="任意多边形: 形状 51"/>
                <p:cNvSpPr/>
                <p:nvPr/>
              </p:nvSpPr>
              <p:spPr>
                <a:xfrm>
                  <a:off x="4941356" y="961075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023053" y="1236002"/>
                  <a:ext cx="363290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50" name="任意多边形: 形状 49"/>
              <p:cNvSpPr/>
              <p:nvPr/>
            </p:nvSpPr>
            <p:spPr>
              <a:xfrm>
                <a:off x="6408575" y="1780417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087562" y="1237007"/>
            <a:ext cx="2441081" cy="836017"/>
            <a:chOff x="6087562" y="1237007"/>
            <a:chExt cx="2441081" cy="836017"/>
          </a:xfrm>
        </p:grpSpPr>
        <p:sp>
          <p:nvSpPr>
            <p:cNvPr id="65" name="平行四边形 64"/>
            <p:cNvSpPr/>
            <p:nvPr/>
          </p:nvSpPr>
          <p:spPr>
            <a:xfrm>
              <a:off x="6087562" y="123700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923363" y="1393970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回归模型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87562" y="3763047"/>
            <a:ext cx="2505851" cy="1784468"/>
            <a:chOff x="6087562" y="3763047"/>
            <a:chExt cx="2505851" cy="1784468"/>
          </a:xfrm>
        </p:grpSpPr>
        <p:sp>
          <p:nvSpPr>
            <p:cNvPr id="75" name="平行四边形 74"/>
            <p:cNvSpPr/>
            <p:nvPr/>
          </p:nvSpPr>
          <p:spPr>
            <a:xfrm>
              <a:off x="6087562" y="376304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88133" y="5025545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团队合作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034566" y="1528758"/>
            <a:ext cx="895342" cy="3748331"/>
            <a:chOff x="3575588" y="1528758"/>
            <a:chExt cx="2322290" cy="3748331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135878" y="1528758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135878" y="2878809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135878" y="4191612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135877" y="5277089"/>
              <a:ext cx="762001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900702" y="1598500"/>
              <a:ext cx="0" cy="3566741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575588" y="3586158"/>
              <a:ext cx="1022413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152228" y="2539397"/>
            <a:ext cx="3142615" cy="836017"/>
            <a:chOff x="6152228" y="2539397"/>
            <a:chExt cx="3142615" cy="836017"/>
          </a:xfrm>
        </p:grpSpPr>
        <p:sp>
          <p:nvSpPr>
            <p:cNvPr id="72" name="文本框 71"/>
            <p:cNvSpPr txBox="1"/>
            <p:nvPr/>
          </p:nvSpPr>
          <p:spPr>
            <a:xfrm>
              <a:off x="6914863" y="2644172"/>
              <a:ext cx="23799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分类模型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6152228" y="253939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7" name="平行四边形 36"/>
          <p:cNvSpPr/>
          <p:nvPr/>
        </p:nvSpPr>
        <p:spPr>
          <a:xfrm>
            <a:off x="6078855" y="4912360"/>
            <a:ext cx="836295" cy="836295"/>
          </a:xfrm>
          <a:prstGeom prst="parallelogram">
            <a:avLst/>
          </a:prstGeom>
          <a:solidFill>
            <a:srgbClr val="197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7888" y="3894487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时序模型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分析结果解读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9005" y="2211070"/>
            <a:ext cx="102203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>
                <a:sym typeface="+mn-ea"/>
              </a:rPr>
              <a:t>1. 就搜集到的数据以及生成的预测模型上看，的确一些因素对于生存率有显著影响。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2. 高等级舱位/女性/年轻人/落单/不在 Southampton 登船，满足以上部分因素的人更有可能活下来。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3. 在主要分析中生成的模型里，仅保留显著影响因素的模型 AIC 值较小，因此选择它进行后续评估分析。其 AUC 值为 0.817 &gt; 0.8，测试集结果说明，该模型具有相对较好的分类能力。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4. 总而言之，现在再回头分析 “哪些人更有可能活下来” 这类问题，我们可以窥视到历史上一场惨烈事故中的众生百态：舍己为人、尔虞我诈、争先恐后、绝望等待……同样，也可以看到当时社会的一些价值观体现。但今时不同以往，了解到这段历史的沉痛后，在新的社会环境下，随着航海技术、人们的观念等发生改变，或许这类问题有了重新研究的价值。但我们更希望的是事故永远不会发生，大家平平安安，一帆风顺。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3</a:t>
                </a:r>
                <a:endParaRPr lang="en-US" altLang="zh-CN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时</a:t>
                </a:r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序模型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9608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classification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2845" y="2221230"/>
            <a:ext cx="65754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  </a:t>
            </a:r>
            <a:r>
              <a:rPr lang="zh-CN" altLang="en-US" b="1"/>
              <a:t>缺失值检测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2.  </a:t>
            </a:r>
            <a:r>
              <a:rPr lang="zh-CN" altLang="en-US" b="1"/>
              <a:t>数据格式</a:t>
            </a:r>
            <a:r>
              <a:rPr lang="zh-CN" altLang="en-US" b="1"/>
              <a:t>转换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30" y="1585595"/>
            <a:ext cx="4229100" cy="937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50" y="3138805"/>
            <a:ext cx="5433060" cy="1508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3220" cy="747395"/>
            <a:chOff x="1075198" y="-320491"/>
            <a:chExt cx="4241782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5227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散点图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95" descr="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1518285"/>
            <a:ext cx="7846695" cy="46996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671820" cy="747395"/>
            <a:chOff x="1075198" y="-320491"/>
            <a:chExt cx="441992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26125" y="-320491"/>
              <a:ext cx="426899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散点图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832600" y="5226050"/>
            <a:ext cx="2011680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9585960" y="3615055"/>
            <a:ext cx="1973580" cy="120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12445" y="1643380"/>
            <a:ext cx="2459355" cy="1518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3590925" y="1617980"/>
            <a:ext cx="2538730" cy="1570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832600" y="1755775"/>
            <a:ext cx="2302510" cy="1360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7"/>
          <a:stretch>
            <a:fillRect/>
          </a:stretch>
        </p:blipFill>
        <p:spPr>
          <a:xfrm>
            <a:off x="512445" y="3390265"/>
            <a:ext cx="2459355" cy="1522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8"/>
          <a:stretch>
            <a:fillRect/>
          </a:stretch>
        </p:blipFill>
        <p:spPr>
          <a:xfrm>
            <a:off x="3590925" y="3472180"/>
            <a:ext cx="241173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9"/>
          <a:stretch>
            <a:fillRect/>
          </a:stretch>
        </p:blipFill>
        <p:spPr>
          <a:xfrm>
            <a:off x="6832600" y="3472180"/>
            <a:ext cx="241681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10"/>
          <a:stretch>
            <a:fillRect/>
          </a:stretch>
        </p:blipFill>
        <p:spPr>
          <a:xfrm>
            <a:off x="603885" y="5140960"/>
            <a:ext cx="2312670" cy="1369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11"/>
          <a:stretch>
            <a:fillRect/>
          </a:stretch>
        </p:blipFill>
        <p:spPr>
          <a:xfrm>
            <a:off x="3645535" y="5193030"/>
            <a:ext cx="2065020" cy="1280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4787264" cy="747395"/>
            <a:chOff x="1075198" y="-320491"/>
            <a:chExt cx="3730610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3544055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股票波动性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518285"/>
            <a:ext cx="9218930" cy="515874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845746" y="1229931"/>
                <a:ext cx="4683125" cy="6508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46" y="1229931"/>
                <a:ext cx="4683125" cy="650875"/>
              </a:xfrm>
              <a:prstGeom prst="rect">
                <a:avLst/>
              </a:prstGeom>
              <a:blipFill rotWithShape="1">
                <a:blip r:embed="rId3"/>
                <a:stretch>
                  <a:fillRect l="-12" t="-88" r="-191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060950" cy="747395"/>
            <a:chOff x="1075198" y="-320491"/>
            <a:chExt cx="3943887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3757332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股价热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05" y="1700530"/>
            <a:ext cx="7496175" cy="4864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000875" cy="747395"/>
            <a:chOff x="1075198" y="-320491"/>
            <a:chExt cx="5455628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269073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股价相关性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80" descr="CorrelationMatrixDa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10" y="1664335"/>
            <a:ext cx="5270500" cy="1178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79" descr="CorrelationMatri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988945"/>
            <a:ext cx="6052820" cy="3735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8770" cy="747395"/>
            <a:chOff x="1075198" y="-320491"/>
            <a:chExt cx="6186509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999954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股票影响性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因素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32" descr="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1605280"/>
            <a:ext cx="8194040" cy="50565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029450" cy="747395"/>
            <a:chOff x="1075198" y="-320491"/>
            <a:chExt cx="547789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291341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---总体处理观察</a:t>
              </a:r>
              <a:endParaRPr lang="en-US" altLang="zh-CN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r="26595"/>
          <a:stretch>
            <a:fillRect/>
          </a:stretch>
        </p:blipFill>
        <p:spPr>
          <a:xfrm>
            <a:off x="219075" y="2023745"/>
            <a:ext cx="4768215" cy="3601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35" y="2023745"/>
            <a:ext cx="5875020" cy="346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29005" y="5883910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平稳</a:t>
            </a:r>
            <a:r>
              <a:rPr lang="zh-CN" altLang="en-US" b="1"/>
              <a:t>化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700010" y="582104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白噪声</a:t>
            </a:r>
            <a:r>
              <a:rPr lang="zh-CN" altLang="en-US" b="1">
                <a:sym typeface="+mn-ea"/>
              </a:rPr>
              <a:t>检测</a:t>
            </a:r>
            <a:endParaRPr lang="zh-CN" altLang="en-US" b="1"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1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回归模型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6052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regression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6137275" cy="747395"/>
            <a:chOff x="1075198" y="-320491"/>
            <a:chExt cx="4782644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596089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autoarima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4" descr="f8e47d131ab78bb7008b88e6e7087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1998345"/>
            <a:ext cx="9385935" cy="35807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122805"/>
            <a:ext cx="5396230" cy="3231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55" y="2026285"/>
            <a:ext cx="5749290" cy="2978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955165"/>
            <a:ext cx="16175355" cy="34455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0" descr="5&amp;1&amp;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" y="1801495"/>
            <a:ext cx="6523355" cy="402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7" descr="tot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2153920"/>
            <a:ext cx="4939030" cy="304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总结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2" descr="aut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1444625"/>
            <a:ext cx="8341360" cy="51485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总结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08" descr="5&amp;1&amp;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31340"/>
            <a:ext cx="6538595" cy="403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78" y="1638618"/>
            <a:ext cx="5272405" cy="2973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4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团队协作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8940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Teamwork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835239" y="4686218"/>
            <a:ext cx="4903280" cy="874638"/>
            <a:chOff x="6835239" y="4662723"/>
            <a:chExt cx="4903280" cy="874638"/>
          </a:xfrm>
        </p:grpSpPr>
        <p:sp>
          <p:nvSpPr>
            <p:cNvPr id="14" name="椭圆 13"/>
            <p:cNvSpPr/>
            <p:nvPr/>
          </p:nvSpPr>
          <p:spPr>
            <a:xfrm>
              <a:off x="6835239" y="4783045"/>
              <a:ext cx="714694" cy="714694"/>
            </a:xfrm>
            <a:prstGeom prst="ellipse">
              <a:avLst/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94839" y="4662723"/>
              <a:ext cx="171323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文档与答辩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4839" y="5106831"/>
              <a:ext cx="4043680" cy="43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负责成员：何应豪、杨滕超、马威、苏家铭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4938088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35239" y="1217829"/>
            <a:ext cx="3277680" cy="874638"/>
            <a:chOff x="6835239" y="1217829"/>
            <a:chExt cx="3277680" cy="874638"/>
          </a:xfrm>
        </p:grpSpPr>
        <p:sp>
          <p:nvSpPr>
            <p:cNvPr id="36" name="椭圆 35"/>
            <p:cNvSpPr/>
            <p:nvPr/>
          </p:nvSpPr>
          <p:spPr>
            <a:xfrm>
              <a:off x="6835239" y="1338151"/>
              <a:ext cx="714694" cy="714694"/>
            </a:xfrm>
            <a:prstGeom prst="ellipse">
              <a:avLst/>
            </a:prstGeom>
            <a:solidFill>
              <a:srgbClr val="197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694839" y="1217829"/>
              <a:ext cx="140716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回归模型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94839" y="1661937"/>
              <a:ext cx="2418080" cy="43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负责成员：杨滕超、马威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1493194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239" y="2366127"/>
            <a:ext cx="3277680" cy="874638"/>
            <a:chOff x="6835239" y="2366127"/>
            <a:chExt cx="3277680" cy="874638"/>
          </a:xfrm>
        </p:grpSpPr>
        <p:sp>
          <p:nvSpPr>
            <p:cNvPr id="41" name="椭圆 40"/>
            <p:cNvSpPr/>
            <p:nvPr/>
          </p:nvSpPr>
          <p:spPr>
            <a:xfrm>
              <a:off x="6835239" y="2486449"/>
              <a:ext cx="714694" cy="714694"/>
            </a:xfrm>
            <a:prstGeom prst="ellipse">
              <a:avLst/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90024" y="2366127"/>
              <a:ext cx="3122895" cy="874638"/>
              <a:chOff x="6990024" y="2366127"/>
              <a:chExt cx="3122895" cy="87463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7694839" y="2366127"/>
                <a:ext cx="1407160" cy="600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8000"/>
                  </a:lnSpc>
                </a:pPr>
                <a:r>
                  <a:rPr lang="zh-CN" altLang="en-US" sz="2400" b="1" dirty="0">
                    <a:solidFill>
                      <a:srgbClr val="1973A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思源黑体 CN Normal" panose="020B0400000000000000" pitchFamily="34" charset="-122"/>
                  </a:rPr>
                  <a:t>分类模型</a:t>
                </a:r>
                <a:endPara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694839" y="2810235"/>
                <a:ext cx="2418080" cy="430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38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思源黑体 CN Normal" panose="020B0400000000000000" pitchFamily="34" charset="-122"/>
                  </a:rPr>
                  <a:t>负责成员：马威、苏家铭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4" name="arrow-pointing-left-circular-button_20407"/>
              <p:cNvSpPr>
                <a:spLocks noChangeAspect="1"/>
              </p:cNvSpPr>
              <p:nvPr/>
            </p:nvSpPr>
            <p:spPr bwMode="auto">
              <a:xfrm>
                <a:off x="6990024" y="2641492"/>
                <a:ext cx="405123" cy="404607"/>
              </a:xfrm>
              <a:custGeom>
                <a:avLst/>
                <a:gdLst>
                  <a:gd name="T0" fmla="*/ 2307 w 4612"/>
                  <a:gd name="T1" fmla="*/ 4614 h 4614"/>
                  <a:gd name="T2" fmla="*/ 0 w 4612"/>
                  <a:gd name="T3" fmla="*/ 2307 h 4614"/>
                  <a:gd name="T4" fmla="*/ 2307 w 4612"/>
                  <a:gd name="T5" fmla="*/ 0 h 4614"/>
                  <a:gd name="T6" fmla="*/ 4612 w 4612"/>
                  <a:gd name="T7" fmla="*/ 2227 h 4614"/>
                  <a:gd name="T8" fmla="*/ 2031 w 4612"/>
                  <a:gd name="T9" fmla="*/ 2222 h 4614"/>
                  <a:gd name="T10" fmla="*/ 2479 w 4612"/>
                  <a:gd name="T11" fmla="*/ 1775 h 4614"/>
                  <a:gd name="T12" fmla="*/ 2367 w 4612"/>
                  <a:gd name="T13" fmla="*/ 1662 h 4614"/>
                  <a:gd name="T14" fmla="*/ 1727 w 4612"/>
                  <a:gd name="T15" fmla="*/ 2302 h 4614"/>
                  <a:gd name="T16" fmla="*/ 2378 w 4612"/>
                  <a:gd name="T17" fmla="*/ 2952 h 4614"/>
                  <a:gd name="T18" fmla="*/ 2490 w 4612"/>
                  <a:gd name="T19" fmla="*/ 2840 h 4614"/>
                  <a:gd name="T20" fmla="*/ 2032 w 4612"/>
                  <a:gd name="T21" fmla="*/ 2381 h 4614"/>
                  <a:gd name="T22" fmla="*/ 4612 w 4612"/>
                  <a:gd name="T23" fmla="*/ 2387 h 4614"/>
                  <a:gd name="T24" fmla="*/ 2307 w 4612"/>
                  <a:gd name="T25" fmla="*/ 4614 h 4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2" h="4614">
                    <a:moveTo>
                      <a:pt x="2307" y="4614"/>
                    </a:moveTo>
                    <a:cubicBezTo>
                      <a:pt x="1035" y="4614"/>
                      <a:pt x="0" y="3579"/>
                      <a:pt x="0" y="2307"/>
                    </a:cubicBezTo>
                    <a:cubicBezTo>
                      <a:pt x="0" y="1035"/>
                      <a:pt x="1035" y="0"/>
                      <a:pt x="2307" y="0"/>
                    </a:cubicBezTo>
                    <a:cubicBezTo>
                      <a:pt x="3553" y="0"/>
                      <a:pt x="4570" y="992"/>
                      <a:pt x="4612" y="2227"/>
                    </a:cubicBezTo>
                    <a:lnTo>
                      <a:pt x="2031" y="2222"/>
                    </a:lnTo>
                    <a:lnTo>
                      <a:pt x="2479" y="1775"/>
                    </a:lnTo>
                    <a:lnTo>
                      <a:pt x="2367" y="1662"/>
                    </a:lnTo>
                    <a:lnTo>
                      <a:pt x="1727" y="2302"/>
                    </a:lnTo>
                    <a:lnTo>
                      <a:pt x="2378" y="2952"/>
                    </a:lnTo>
                    <a:lnTo>
                      <a:pt x="2490" y="2840"/>
                    </a:lnTo>
                    <a:lnTo>
                      <a:pt x="2032" y="2381"/>
                    </a:lnTo>
                    <a:lnTo>
                      <a:pt x="4612" y="2387"/>
                    </a:lnTo>
                    <a:cubicBezTo>
                      <a:pt x="4570" y="3622"/>
                      <a:pt x="3553" y="4614"/>
                      <a:pt x="2307" y="46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8000"/>
                  </a:lnSpc>
                </a:pP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835239" y="3514425"/>
            <a:ext cx="12416155" cy="1355090"/>
            <a:chOff x="6835239" y="3514425"/>
            <a:chExt cx="12416155" cy="1355090"/>
          </a:xfrm>
        </p:grpSpPr>
        <p:sp>
          <p:nvSpPr>
            <p:cNvPr id="46" name="椭圆 45"/>
            <p:cNvSpPr/>
            <p:nvPr/>
          </p:nvSpPr>
          <p:spPr>
            <a:xfrm>
              <a:off x="6835239" y="3634747"/>
              <a:ext cx="714694" cy="714694"/>
            </a:xfrm>
            <a:prstGeom prst="ellipse">
              <a:avLst/>
            </a:prstGeom>
            <a:solidFill>
              <a:srgbClr val="197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94839" y="3514425"/>
              <a:ext cx="140716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时序模型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95029" y="3908760"/>
              <a:ext cx="11556365" cy="96075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负责成员：何应豪、苏家铭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3789790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2460" y="113030"/>
            <a:ext cx="2548255" cy="6443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715" y="113030"/>
            <a:ext cx="2555240" cy="644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08860" y="4698473"/>
            <a:ext cx="2169797" cy="701065"/>
            <a:chOff x="3631634" y="4698473"/>
            <a:chExt cx="2169797" cy="701065"/>
          </a:xfrm>
        </p:grpSpPr>
        <p:sp>
          <p:nvSpPr>
            <p:cNvPr id="49" name="矩形: 圆角 48"/>
            <p:cNvSpPr/>
            <p:nvPr/>
          </p:nvSpPr>
          <p:spPr>
            <a:xfrm>
              <a:off x="3631634" y="4774673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831661" y="4698473"/>
              <a:ext cx="196977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高珍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818960" y="5060984"/>
              <a:ext cx="1111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Instructor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1134" y="4698473"/>
            <a:ext cx="2171067" cy="701065"/>
            <a:chOff x="6481134" y="4698473"/>
            <a:chExt cx="2171067" cy="701065"/>
          </a:xfrm>
        </p:grpSpPr>
        <p:sp>
          <p:nvSpPr>
            <p:cNvPr id="56" name="矩形: 圆角 55"/>
            <p:cNvSpPr/>
            <p:nvPr/>
          </p:nvSpPr>
          <p:spPr>
            <a:xfrm>
              <a:off x="6481134" y="4774673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6681161" y="4698473"/>
              <a:ext cx="1971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答辩小组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组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639009" y="5060984"/>
              <a:ext cx="1328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Respondent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18125" y="1536834"/>
            <a:ext cx="6916420" cy="2580186"/>
            <a:chOff x="2618125" y="1536834"/>
            <a:chExt cx="6916420" cy="2580186"/>
          </a:xfrm>
        </p:grpSpPr>
        <p:sp>
          <p:nvSpPr>
            <p:cNvPr id="34" name="矩形 33"/>
            <p:cNvSpPr/>
            <p:nvPr/>
          </p:nvSpPr>
          <p:spPr>
            <a:xfrm>
              <a:off x="2618125" y="3287075"/>
              <a:ext cx="691642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感谢指导老师及各位助教</a:t>
              </a:r>
              <a:endParaRPr lang="en-US" altLang="zh-CN" sz="4800" b="1" dirty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780174" y="1536834"/>
              <a:ext cx="4631653" cy="1652700"/>
              <a:chOff x="3780174" y="1536834"/>
              <a:chExt cx="4631653" cy="16527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780174" y="1989205"/>
                <a:ext cx="463165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7200" b="1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</a:t>
                </a:r>
                <a:r>
                  <a:rPr lang="en-US" altLang="zh-CN" sz="6000" b="1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hanks you</a:t>
                </a:r>
                <a:endParaRPr lang="zh-CN" altLang="en-US" sz="6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6131899" y="1536834"/>
                <a:ext cx="469010" cy="354830"/>
                <a:chOff x="5967956" y="1536834"/>
                <a:chExt cx="469010" cy="354830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5967956" y="1536834"/>
                  <a:ext cx="387438" cy="354830"/>
                  <a:chOff x="4941356" y="961075"/>
                  <a:chExt cx="526684" cy="482356"/>
                </a:xfrm>
              </p:grpSpPr>
              <p:sp>
                <p:nvSpPr>
                  <p:cNvPr id="60" name="任意多边形: 形状 59"/>
                  <p:cNvSpPr/>
                  <p:nvPr/>
                </p:nvSpPr>
                <p:spPr>
                  <a:xfrm>
                    <a:off x="4941356" y="961075"/>
                    <a:ext cx="526684" cy="277537"/>
                  </a:xfrm>
                  <a:custGeom>
                    <a:avLst/>
                    <a:gdLst>
                      <a:gd name="connsiteX0" fmla="*/ 845205 w 1691059"/>
                      <a:gd name="connsiteY0" fmla="*/ 891755 h 891108"/>
                      <a:gd name="connsiteX1" fmla="*/ 823298 w 1691059"/>
                      <a:gd name="connsiteY1" fmla="*/ 886040 h 891108"/>
                      <a:gd name="connsiteX2" fmla="*/ 24150 w 1691059"/>
                      <a:gd name="connsiteY2" fmla="*/ 459320 h 891108"/>
                      <a:gd name="connsiteX3" fmla="*/ 338 w 1691059"/>
                      <a:gd name="connsiteY3" fmla="*/ 417410 h 891108"/>
                      <a:gd name="connsiteX4" fmla="*/ 27960 w 1691059"/>
                      <a:gd name="connsiteY4" fmla="*/ 377405 h 891108"/>
                      <a:gd name="connsiteX5" fmla="*/ 881400 w 1691059"/>
                      <a:gd name="connsiteY5" fmla="*/ 4025 h 891108"/>
                      <a:gd name="connsiteX6" fmla="*/ 922358 w 1691059"/>
                      <a:gd name="connsiteY6" fmla="*/ 5930 h 891108"/>
                      <a:gd name="connsiteX7" fmla="*/ 1669118 w 1691059"/>
                      <a:gd name="connsiteY7" fmla="*/ 432650 h 891108"/>
                      <a:gd name="connsiteX8" fmla="*/ 1691978 w 1691059"/>
                      <a:gd name="connsiteY8" fmla="*/ 474560 h 891108"/>
                      <a:gd name="connsiteX9" fmla="*/ 1665308 w 1691059"/>
                      <a:gd name="connsiteY9" fmla="*/ 514565 h 891108"/>
                      <a:gd name="connsiteX10" fmla="*/ 865208 w 1691059"/>
                      <a:gd name="connsiteY10" fmla="*/ 887945 h 891108"/>
                      <a:gd name="connsiteX11" fmla="*/ 845205 w 1691059"/>
                      <a:gd name="connsiteY11" fmla="*/ 891755 h 891108"/>
                      <a:gd name="connsiteX12" fmla="*/ 149880 w 1691059"/>
                      <a:gd name="connsiteY12" fmla="*/ 423125 h 891108"/>
                      <a:gd name="connsiteX13" fmla="*/ 846158 w 1691059"/>
                      <a:gd name="connsiteY13" fmla="*/ 794600 h 891108"/>
                      <a:gd name="connsiteX14" fmla="*/ 1545293 w 1691059"/>
                      <a:gd name="connsiteY14" fmla="*/ 468845 h 891108"/>
                      <a:gd name="connsiteX15" fmla="*/ 895688 w 1691059"/>
                      <a:gd name="connsiteY15" fmla="*/ 97370 h 891108"/>
                      <a:gd name="connsiteX16" fmla="*/ 149880 w 1691059"/>
                      <a:gd name="connsiteY16" fmla="*/ 423125 h 891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91059" h="891108">
                        <a:moveTo>
                          <a:pt x="845205" y="891755"/>
                        </a:moveTo>
                        <a:cubicBezTo>
                          <a:pt x="837585" y="891755"/>
                          <a:pt x="829965" y="889850"/>
                          <a:pt x="823298" y="886040"/>
                        </a:cubicBezTo>
                        <a:lnTo>
                          <a:pt x="24150" y="459320"/>
                        </a:lnTo>
                        <a:cubicBezTo>
                          <a:pt x="8910" y="450748"/>
                          <a:pt x="-615" y="434555"/>
                          <a:pt x="338" y="417410"/>
                        </a:cubicBezTo>
                        <a:cubicBezTo>
                          <a:pt x="1290" y="400265"/>
                          <a:pt x="11768" y="384073"/>
                          <a:pt x="27960" y="377405"/>
                        </a:cubicBezTo>
                        <a:lnTo>
                          <a:pt x="881400" y="4025"/>
                        </a:lnTo>
                        <a:cubicBezTo>
                          <a:pt x="894735" y="-1690"/>
                          <a:pt x="909975" y="-737"/>
                          <a:pt x="922358" y="5930"/>
                        </a:cubicBezTo>
                        <a:lnTo>
                          <a:pt x="1669118" y="432650"/>
                        </a:lnTo>
                        <a:cubicBezTo>
                          <a:pt x="1684358" y="441223"/>
                          <a:pt x="1692930" y="457415"/>
                          <a:pt x="1691978" y="474560"/>
                        </a:cubicBezTo>
                        <a:cubicBezTo>
                          <a:pt x="1691026" y="491705"/>
                          <a:pt x="1681501" y="506945"/>
                          <a:pt x="1665308" y="514565"/>
                        </a:cubicBezTo>
                        <a:lnTo>
                          <a:pt x="865208" y="887945"/>
                        </a:lnTo>
                        <a:cubicBezTo>
                          <a:pt x="858540" y="889850"/>
                          <a:pt x="851873" y="891755"/>
                          <a:pt x="845205" y="891755"/>
                        </a:cubicBezTo>
                        <a:close/>
                        <a:moveTo>
                          <a:pt x="149880" y="423125"/>
                        </a:moveTo>
                        <a:lnTo>
                          <a:pt x="846158" y="794600"/>
                        </a:lnTo>
                        <a:lnTo>
                          <a:pt x="1545293" y="468845"/>
                        </a:lnTo>
                        <a:lnTo>
                          <a:pt x="895688" y="97370"/>
                        </a:lnTo>
                        <a:lnTo>
                          <a:pt x="149880" y="423125"/>
                        </a:lnTo>
                        <a:close/>
                      </a:path>
                    </a:pathLst>
                  </a:custGeom>
                  <a:solidFill>
                    <a:srgbClr val="1974A2"/>
                  </a:solidFill>
                  <a:ln w="22225" cap="flat">
                    <a:solidFill>
                      <a:srgbClr val="1974A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Segoe UI" panose="020B0502040204020203" pitchFamily="34" charset="0"/>
                      <a:ea typeface="微软雅黑" panose="020B0503020204020204" pitchFamily="34" charset="-122"/>
                      <a:sym typeface="Segoe UI" panose="020B0502040204020203" pitchFamily="34" charset="0"/>
                    </a:endParaRPr>
                  </a:p>
                </p:txBody>
              </p:sp>
              <p:sp>
                <p:nvSpPr>
                  <p:cNvPr id="61" name="任意多边形: 形状 60"/>
                  <p:cNvSpPr/>
                  <p:nvPr/>
                </p:nvSpPr>
                <p:spPr>
                  <a:xfrm>
                    <a:off x="5023053" y="1236002"/>
                    <a:ext cx="363290" cy="207429"/>
                  </a:xfrm>
                  <a:custGeom>
                    <a:avLst/>
                    <a:gdLst>
                      <a:gd name="connsiteX0" fmla="*/ 590823 w 1166440"/>
                      <a:gd name="connsiteY0" fmla="*/ 667023 h 666005"/>
                      <a:gd name="connsiteX1" fmla="*/ 25990 w 1166440"/>
                      <a:gd name="connsiteY1" fmla="*/ 547960 h 666005"/>
                      <a:gd name="connsiteX2" fmla="*/ 273 w 1166440"/>
                      <a:gd name="connsiteY2" fmla="*/ 507003 h 666005"/>
                      <a:gd name="connsiteX3" fmla="*/ 273 w 1166440"/>
                      <a:gd name="connsiteY3" fmla="*/ 45992 h 666005"/>
                      <a:gd name="connsiteX4" fmla="*/ 45993 w 1166440"/>
                      <a:gd name="connsiteY4" fmla="*/ 273 h 666005"/>
                      <a:gd name="connsiteX5" fmla="*/ 91713 w 1166440"/>
                      <a:gd name="connsiteY5" fmla="*/ 45992 h 666005"/>
                      <a:gd name="connsiteX6" fmla="*/ 91713 w 1166440"/>
                      <a:gd name="connsiteY6" fmla="*/ 477475 h 666005"/>
                      <a:gd name="connsiteX7" fmla="*/ 1075645 w 1166440"/>
                      <a:gd name="connsiteY7" fmla="*/ 477475 h 666005"/>
                      <a:gd name="connsiteX8" fmla="*/ 1075645 w 1166440"/>
                      <a:gd name="connsiteY8" fmla="*/ 97428 h 666005"/>
                      <a:gd name="connsiteX9" fmla="*/ 1121365 w 1166440"/>
                      <a:gd name="connsiteY9" fmla="*/ 51708 h 666005"/>
                      <a:gd name="connsiteX10" fmla="*/ 1167085 w 1166440"/>
                      <a:gd name="connsiteY10" fmla="*/ 97428 h 666005"/>
                      <a:gd name="connsiteX11" fmla="*/ 1167085 w 1166440"/>
                      <a:gd name="connsiteY11" fmla="*/ 507003 h 666005"/>
                      <a:gd name="connsiteX12" fmla="*/ 1140415 w 1166440"/>
                      <a:gd name="connsiteY12" fmla="*/ 548913 h 666005"/>
                      <a:gd name="connsiteX13" fmla="*/ 590823 w 1166440"/>
                      <a:gd name="connsiteY13" fmla="*/ 667023 h 666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66440" h="666005">
                        <a:moveTo>
                          <a:pt x="590823" y="667023"/>
                        </a:moveTo>
                        <a:cubicBezTo>
                          <a:pt x="269830" y="667023"/>
                          <a:pt x="40278" y="554628"/>
                          <a:pt x="25990" y="547960"/>
                        </a:cubicBezTo>
                        <a:cubicBezTo>
                          <a:pt x="10750" y="540340"/>
                          <a:pt x="273" y="524148"/>
                          <a:pt x="273" y="507003"/>
                        </a:cubicBezTo>
                        <a:lnTo>
                          <a:pt x="273" y="45992"/>
                        </a:lnTo>
                        <a:cubicBezTo>
                          <a:pt x="273" y="21228"/>
                          <a:pt x="20275" y="273"/>
                          <a:pt x="45993" y="273"/>
                        </a:cubicBezTo>
                        <a:cubicBezTo>
                          <a:pt x="71710" y="273"/>
                          <a:pt x="91713" y="20275"/>
                          <a:pt x="91713" y="45992"/>
                        </a:cubicBezTo>
                        <a:lnTo>
                          <a:pt x="91713" y="477475"/>
                        </a:lnTo>
                        <a:cubicBezTo>
                          <a:pt x="197440" y="521290"/>
                          <a:pt x="619398" y="671785"/>
                          <a:pt x="1075645" y="477475"/>
                        </a:cubicBezTo>
                        <a:lnTo>
                          <a:pt x="1075645" y="97428"/>
                        </a:lnTo>
                        <a:cubicBezTo>
                          <a:pt x="1075645" y="72662"/>
                          <a:pt x="1095648" y="51708"/>
                          <a:pt x="1121365" y="51708"/>
                        </a:cubicBezTo>
                        <a:cubicBezTo>
                          <a:pt x="1147083" y="51708"/>
                          <a:pt x="1167085" y="71710"/>
                          <a:pt x="1167085" y="97428"/>
                        </a:cubicBezTo>
                        <a:lnTo>
                          <a:pt x="1167085" y="507003"/>
                        </a:lnTo>
                        <a:cubicBezTo>
                          <a:pt x="1167085" y="525100"/>
                          <a:pt x="1156608" y="541293"/>
                          <a:pt x="1140415" y="548913"/>
                        </a:cubicBezTo>
                        <a:cubicBezTo>
                          <a:pt x="944200" y="637495"/>
                          <a:pt x="755605" y="667023"/>
                          <a:pt x="590823" y="667023"/>
                        </a:cubicBezTo>
                        <a:close/>
                      </a:path>
                    </a:pathLst>
                  </a:custGeom>
                  <a:solidFill>
                    <a:srgbClr val="1974A2"/>
                  </a:solidFill>
                  <a:ln w="22225" cap="flat">
                    <a:solidFill>
                      <a:srgbClr val="1974A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Segoe UI" panose="020B0502040204020203" pitchFamily="34" charset="0"/>
                      <a:ea typeface="微软雅黑" panose="020B0503020204020204" pitchFamily="34" charset="-122"/>
                      <a:sym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2" name="任意多边形: 形状 61"/>
                <p:cNvSpPr/>
                <p:nvPr/>
              </p:nvSpPr>
              <p:spPr>
                <a:xfrm>
                  <a:off x="6408575" y="1780417"/>
                  <a:ext cx="28391" cy="111247"/>
                </a:xfrm>
                <a:custGeom>
                  <a:avLst/>
                  <a:gdLst>
                    <a:gd name="connsiteX0" fmla="*/ 45992 w 91157"/>
                    <a:gd name="connsiteY0" fmla="*/ 358412 h 357187"/>
                    <a:gd name="connsiteX1" fmla="*/ 273 w 91157"/>
                    <a:gd name="connsiteY1" fmla="*/ 312692 h 357187"/>
                    <a:gd name="connsiteX2" fmla="*/ 273 w 91157"/>
                    <a:gd name="connsiteY2" fmla="*/ 45992 h 357187"/>
                    <a:gd name="connsiteX3" fmla="*/ 45992 w 91157"/>
                    <a:gd name="connsiteY3" fmla="*/ 273 h 357187"/>
                    <a:gd name="connsiteX4" fmla="*/ 91713 w 91157"/>
                    <a:gd name="connsiteY4" fmla="*/ 45992 h 357187"/>
                    <a:gd name="connsiteX5" fmla="*/ 91713 w 91157"/>
                    <a:gd name="connsiteY5" fmla="*/ 312692 h 357187"/>
                    <a:gd name="connsiteX6" fmla="*/ 45992 w 91157"/>
                    <a:gd name="connsiteY6" fmla="*/ 35841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157" h="357187">
                      <a:moveTo>
                        <a:pt x="45992" y="358412"/>
                      </a:moveTo>
                      <a:cubicBezTo>
                        <a:pt x="20275" y="358412"/>
                        <a:pt x="273" y="338410"/>
                        <a:pt x="273" y="312692"/>
                      </a:cubicBezTo>
                      <a:lnTo>
                        <a:pt x="273" y="45992"/>
                      </a:lnTo>
                      <a:cubicBezTo>
                        <a:pt x="273" y="21227"/>
                        <a:pt x="20275" y="273"/>
                        <a:pt x="45992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312692"/>
                      </a:lnTo>
                      <a:cubicBezTo>
                        <a:pt x="91713" y="337458"/>
                        <a:pt x="71710" y="358412"/>
                        <a:pt x="45992" y="358412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98845" y="2233295"/>
            <a:ext cx="4429125" cy="4622800"/>
          </a:xfrm>
          <a:prstGeom prst="rect">
            <a:avLst/>
          </a:prstGeom>
        </p:spPr>
      </p:pic>
      <p:pic>
        <p:nvPicPr>
          <p:cNvPr id="5" name="图片 4" descr="屏幕截图 2024-01-01 154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2233295"/>
            <a:ext cx="4789170" cy="2869565"/>
          </a:xfrm>
          <a:prstGeom prst="rect">
            <a:avLst/>
          </a:prstGeom>
        </p:spPr>
      </p:pic>
      <p:pic>
        <p:nvPicPr>
          <p:cNvPr id="7" name="图片 6" descr="屏幕截图 2024-01-01 1543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1712595"/>
            <a:ext cx="2876550" cy="520700"/>
          </a:xfrm>
          <a:prstGeom prst="rect">
            <a:avLst/>
          </a:prstGeom>
        </p:spPr>
      </p:pic>
      <p:pic>
        <p:nvPicPr>
          <p:cNvPr id="8" name="图片 7" descr="屏幕截图 2024-01-01 154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45" y="1585595"/>
            <a:ext cx="2781300" cy="647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 descr="屏幕截图 2024-01-01 155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2906395"/>
            <a:ext cx="4920615" cy="3601085"/>
          </a:xfrm>
          <a:prstGeom prst="rect">
            <a:avLst/>
          </a:prstGeom>
        </p:spPr>
      </p:pic>
      <p:pic>
        <p:nvPicPr>
          <p:cNvPr id="3" name="图片 2" descr="屏幕截图 2024-01-01 155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" y="1518285"/>
            <a:ext cx="4920615" cy="1388110"/>
          </a:xfrm>
          <a:prstGeom prst="rect">
            <a:avLst/>
          </a:prstGeom>
        </p:spPr>
      </p:pic>
      <p:pic>
        <p:nvPicPr>
          <p:cNvPr id="4" name="图片 3" descr="屏幕截图 2024-01-01 155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620" y="1518285"/>
            <a:ext cx="5060950" cy="3088005"/>
          </a:xfrm>
          <a:prstGeom prst="rect">
            <a:avLst/>
          </a:prstGeom>
        </p:spPr>
      </p:pic>
      <p:pic>
        <p:nvPicPr>
          <p:cNvPr id="5" name="图片 4" descr="屏幕截图 2024-01-01 1556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620" y="4606290"/>
            <a:ext cx="5234940" cy="16135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7" name="图片 6" descr="屏幕截图 2024-01-01 161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964690"/>
            <a:ext cx="5410835" cy="3528060"/>
          </a:xfrm>
          <a:prstGeom prst="rect">
            <a:avLst/>
          </a:prstGeom>
        </p:spPr>
      </p:pic>
      <p:pic>
        <p:nvPicPr>
          <p:cNvPr id="8" name="图片 7" descr="屏幕截图 2024-01-01 1617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55" y="1964690"/>
            <a:ext cx="5409565" cy="3493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 descr="屏幕截图 2024-01-01 161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2045335"/>
            <a:ext cx="5399405" cy="3481070"/>
          </a:xfrm>
          <a:prstGeom prst="rect">
            <a:avLst/>
          </a:prstGeom>
        </p:spPr>
      </p:pic>
      <p:pic>
        <p:nvPicPr>
          <p:cNvPr id="3" name="图片 2" descr="屏幕截图 2024-01-01 161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90" y="2045335"/>
            <a:ext cx="6134735" cy="34556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高教入学率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 descr="屏幕截图 2024-01-01 162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544445"/>
            <a:ext cx="5448935" cy="2211070"/>
          </a:xfrm>
          <a:prstGeom prst="rect">
            <a:avLst/>
          </a:prstGeom>
        </p:spPr>
      </p:pic>
      <p:pic>
        <p:nvPicPr>
          <p:cNvPr id="4" name="图片 3" descr="屏幕截图 2024-01-01 162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95" y="905510"/>
            <a:ext cx="4448810" cy="2495550"/>
          </a:xfrm>
          <a:prstGeom prst="rect">
            <a:avLst/>
          </a:prstGeom>
        </p:spPr>
      </p:pic>
      <p:pic>
        <p:nvPicPr>
          <p:cNvPr id="5" name="图片 4" descr="屏幕截图 2024-01-01 162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3401060"/>
            <a:ext cx="4444365" cy="2941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85190" y="2007870"/>
            <a:ext cx="481139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全因素：预处理后剩下的</a:t>
            </a:r>
            <a:r>
              <a:rPr lang="zh-CN" altLang="en-US"/>
              <a:t>变量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高教入学率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6075" y="1610995"/>
            <a:ext cx="4559300" cy="1758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075" y="3369945"/>
            <a:ext cx="40989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1 纬度：每高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°，高教入学率增加</a:t>
            </a:r>
            <a:r>
              <a:rPr lang="en-US" altLang="zh-CN" sz="1400">
                <a:sym typeface="+mn-ea"/>
              </a:rPr>
              <a:t> 0.46%</a:t>
            </a:r>
            <a:endParaRPr lang="zh-CN" altLang="en-US" sz="1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6075" y="4348480"/>
            <a:ext cx="6286500" cy="920750"/>
          </a:xfrm>
          <a:prstGeom prst="rect">
            <a:avLst/>
          </a:prstGeom>
        </p:spPr>
      </p:pic>
      <p:pic>
        <p:nvPicPr>
          <p:cNvPr id="6" name="图片 5" descr="屏幕截图 2024-01-01 1654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" y="3656330"/>
            <a:ext cx="455930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7092950" y="1518285"/>
            <a:ext cx="479488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 学前失学率：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家庭原因，比如经济问题或家庭背景问题；亦或者是当地学前教育匮乏。无法接受学前教育带来的学习能力、知识缺失</a:t>
            </a:r>
            <a:endParaRPr lang="zh-CN" altLang="en-US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3 </a:t>
            </a:r>
            <a:r>
              <a:rPr lang="zh-CN" altLang="en-US" sz="1400">
                <a:sym typeface="+mn-ea"/>
              </a:rPr>
              <a:t>高中失学率：</a:t>
            </a:r>
            <a:endParaRPr lang="en-US" altLang="zh-CN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高等教育所需要的一些学习品质没有养成，因此能力不足以接受高等教育在某些社会中，可能存在对高等教育的不同看法或文化倾向，这些文化中的人可能更倾向于早期就业，提倡职业教育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4 </a:t>
            </a:r>
            <a:r>
              <a:rPr lang="zh-CN" altLang="en-US" sz="1400">
                <a:sym typeface="+mn-ea"/>
              </a:rPr>
              <a:t>生育率：</a:t>
            </a:r>
            <a:endParaRPr lang="zh-CN" altLang="en-US" sz="1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• </a:t>
            </a:r>
            <a:r>
              <a:rPr lang="en-US" altLang="zh-CN" sz="1400">
                <a:sym typeface="+mn-ea"/>
              </a:rPr>
              <a:t>资源竞争：资源分配极大激化了有限高等教育资源的竞争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• 家庭压力：高生育率意味着家庭面临的经济挑战更多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• 价值观念：在一些高生育率文化中，人们可能更看重一个人的家庭责任而非受教育水平</a:t>
            </a:r>
            <a:endParaRPr lang="en-US" altLang="zh-CN" sz="14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PP_MARK_KEY" val="be01addc-e425-460c-ac9b-d601267bbec1"/>
  <p:tag name="COMMONDATA" val="eyJoZGlkIjoiZTM5OTM1MzhiODZjMjMzMjJhMThjNGQ2NmU1NmY1MmIifQ=="/>
  <p:tag name="commondata" val="eyJoZGlkIjoiNGU1NDE0OTEzMGZlNGI2OTgwYTZjMTc0ODUxODcxYmIifQ==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2000</Words>
  <Application>WPS 演示</Application>
  <PresentationFormat>宽屏</PresentationFormat>
  <Paragraphs>222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Arial</vt:lpstr>
      <vt:lpstr>宋体</vt:lpstr>
      <vt:lpstr>Wingdings</vt:lpstr>
      <vt:lpstr>思源黑体 CN Bold</vt:lpstr>
      <vt:lpstr>黑体</vt:lpstr>
      <vt:lpstr>思源黑体 CN Normal</vt:lpstr>
      <vt:lpstr>Segoe UI</vt:lpstr>
      <vt:lpstr>微软雅黑</vt:lpstr>
      <vt:lpstr>等线</vt:lpstr>
      <vt:lpstr>Arial Unicode MS</vt:lpstr>
      <vt:lpstr>Cambria Math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58263148@qq.com</dc:creator>
  <cp:lastModifiedBy>梦溪凤翔</cp:lastModifiedBy>
  <cp:revision>300</cp:revision>
  <dcterms:created xsi:type="dcterms:W3CDTF">2021-05-28T07:09:00Z</dcterms:created>
  <dcterms:modified xsi:type="dcterms:W3CDTF">2024-01-01T09:44:57Z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C9601C3BEEEF4500B524C8E2F05EE5B5_13</vt:lpwstr>
  </property>
  <property fmtid="{D5CDD505-2E9C-101B-9397-08002B2CF9AE}" pid="3" name="KSOProductBuildVer">
    <vt:lpwstr>2052-12.1.0.16120</vt:lpwstr>
  </property>
</Properties>
</file>